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8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050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DDA9-98E3-49B5-96E3-66D09A58B8F9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B3660-A49C-4764-A944-17724250A6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16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31CD-DC12-43F5-A37B-C84D4C114FB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5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70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0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3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82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0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88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1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2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2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69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7F68F-5CA5-4E2D-8698-F6664FA71D7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153DD-569A-41B7-807B-085B5398B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6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海の中にあるプール&#10;&#10;中程度の精度で自動的に生成された説明">
            <a:extLst>
              <a:ext uri="{FF2B5EF4-FFF2-40B4-BE49-F238E27FC236}">
                <a16:creationId xmlns:a16="http://schemas.microsoft.com/office/drawing/2014/main" id="{03DC235A-96B6-1D9E-C94E-83BFB175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colorTemperature colorTemp="6349"/>
                    </a14:imgEffect>
                    <a14:imgEffect>
                      <a14:saturation sat="109000"/>
                    </a14:imgEffect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5487" r="18892" b="6823"/>
          <a:stretch/>
        </p:blipFill>
        <p:spPr>
          <a:xfrm>
            <a:off x="-1341835" y="-730147"/>
            <a:ext cx="9184321" cy="11065372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3" name="図 2" descr="手を組んで立っている少年&#10;&#10;中程度の精度で自動的に生成された説明">
            <a:extLst>
              <a:ext uri="{FF2B5EF4-FFF2-40B4-BE49-F238E27FC236}">
                <a16:creationId xmlns:a16="http://schemas.microsoft.com/office/drawing/2014/main" id="{410D09D0-BCC1-4D4C-5E9A-4477F368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" y="-43595"/>
            <a:ext cx="3435246" cy="4580328"/>
          </a:xfrm>
          <a:prstGeom prst="rect">
            <a:avLst/>
          </a:prstGeom>
        </p:spPr>
      </p:pic>
      <p:pic>
        <p:nvPicPr>
          <p:cNvPr id="10" name="図 9" descr="人, 持つ, 屋内, 少年 が含まれている画像&#10;&#10;自動的に生成された説明">
            <a:extLst>
              <a:ext uri="{FF2B5EF4-FFF2-40B4-BE49-F238E27FC236}">
                <a16:creationId xmlns:a16="http://schemas.microsoft.com/office/drawing/2014/main" id="{FE35E62C-20E5-31F1-04EB-80CD0C13F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06" y="118352"/>
            <a:ext cx="5644744" cy="4233558"/>
          </a:xfrm>
          <a:prstGeom prst="rect">
            <a:avLst/>
          </a:prstGeom>
          <a:effectLst/>
        </p:spPr>
      </p:pic>
      <p:pic>
        <p:nvPicPr>
          <p:cNvPr id="8" name="図 7" descr="手を広げている男性&#10;&#10;中程度の精度で自動的に生成された説明">
            <a:extLst>
              <a:ext uri="{FF2B5EF4-FFF2-40B4-BE49-F238E27FC236}">
                <a16:creationId xmlns:a16="http://schemas.microsoft.com/office/drawing/2014/main" id="{FDEDF44B-2E51-F91D-E251-4FC0095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42" y="4988236"/>
            <a:ext cx="5145237" cy="3858928"/>
          </a:xfrm>
          <a:prstGeom prst="rect">
            <a:avLst/>
          </a:prstGeom>
        </p:spPr>
      </p:pic>
      <p:pic>
        <p:nvPicPr>
          <p:cNvPr id="14" name="図 13" descr="白いドレスを着ている男性&#10;&#10;自動的に生成された説明">
            <a:extLst>
              <a:ext uri="{FF2B5EF4-FFF2-40B4-BE49-F238E27FC236}">
                <a16:creationId xmlns:a16="http://schemas.microsoft.com/office/drawing/2014/main" id="{5A41F53F-3549-F74B-0304-2E0127609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9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5986" y="5234691"/>
            <a:ext cx="3435246" cy="4193993"/>
          </a:xfrm>
          <a:prstGeom prst="rect">
            <a:avLst/>
          </a:prstGeom>
        </p:spPr>
      </p:pic>
      <p:pic>
        <p:nvPicPr>
          <p:cNvPr id="4" name="図 3" descr="紫のドレスを着ている男性&#10;&#10;低い精度で自動的に生成された説明">
            <a:extLst>
              <a:ext uri="{FF2B5EF4-FFF2-40B4-BE49-F238E27FC236}">
                <a16:creationId xmlns:a16="http://schemas.microsoft.com/office/drawing/2014/main" id="{AD24136D-FE2F-D389-1B6E-33D1C3C95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1724784"/>
            <a:ext cx="5593080" cy="7457440"/>
          </a:xfrm>
          <a:prstGeom prst="rect">
            <a:avLst/>
          </a:prstGeom>
        </p:spPr>
      </p:pic>
      <p:pic>
        <p:nvPicPr>
          <p:cNvPr id="21" name="図 20" descr="巣蜜, サッカー が含まれている画像&#10;&#10;自動的に生成された説明">
            <a:extLst>
              <a:ext uri="{FF2B5EF4-FFF2-40B4-BE49-F238E27FC236}">
                <a16:creationId xmlns:a16="http://schemas.microsoft.com/office/drawing/2014/main" id="{DEE8877C-6342-7D96-325F-CC113BBE5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70" y="3011389"/>
            <a:ext cx="6971182" cy="2810258"/>
          </a:xfrm>
          <a:prstGeom prst="rect">
            <a:avLst/>
          </a:prstGeom>
        </p:spPr>
      </p:pic>
      <p:pic>
        <p:nvPicPr>
          <p:cNvPr id="29" name="図 28" descr="屋内, 暗い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F03B60A-AA4C-D45F-3DE9-C7A4ECBD20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00"/>
                    </a14:imgEffect>
                    <a14:imgEffect>
                      <a14:brightnessContrast bright="16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5339949"/>
            <a:ext cx="5523809" cy="3952381"/>
          </a:xfrm>
          <a:prstGeom prst="rect">
            <a:avLst/>
          </a:prstGeom>
        </p:spPr>
      </p:pic>
      <p:pic>
        <p:nvPicPr>
          <p:cNvPr id="6" name="図 5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F9D2E495-2F92-CB03-CF49-D8A077616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82" b="25540"/>
          <a:stretch/>
        </p:blipFill>
        <p:spPr>
          <a:xfrm>
            <a:off x="-6246" y="5723361"/>
            <a:ext cx="3435246" cy="4193994"/>
          </a:xfrm>
          <a:prstGeom prst="rect">
            <a:avLst/>
          </a:prstGeom>
        </p:spPr>
      </p:pic>
      <p:pic>
        <p:nvPicPr>
          <p:cNvPr id="12" name="図 11" descr="手を組んでいる男性&#10;&#10;中程度の精度で自動的に生成された説明">
            <a:extLst>
              <a:ext uri="{FF2B5EF4-FFF2-40B4-BE49-F238E27FC236}">
                <a16:creationId xmlns:a16="http://schemas.microsoft.com/office/drawing/2014/main" id="{8B2E84F6-6854-3070-2860-4007DDAEAB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2" b="47998"/>
          <a:stretch/>
        </p:blipFill>
        <p:spPr>
          <a:xfrm flipH="1">
            <a:off x="2841224" y="6506705"/>
            <a:ext cx="4016776" cy="3399296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E67C6CE-CB9F-1E2D-42BF-B288E43263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8" y="8441953"/>
            <a:ext cx="3318468" cy="1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9035-9EF3-27F5-D698-20718E0A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EB0574-3DF4-4748-F0CE-6D4909C85384}"/>
              </a:ext>
            </a:extLst>
          </p:cNvPr>
          <p:cNvSpPr txBox="1"/>
          <p:nvPr/>
        </p:nvSpPr>
        <p:spPr>
          <a:xfrm>
            <a:off x="4841" y="3629561"/>
            <a:ext cx="68531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400" dirty="0"/>
              <a:t>ムービー制作秘話</a:t>
            </a:r>
            <a:endParaRPr kumimoji="1" lang="en-US" altLang="ja-JP" sz="6400" dirty="0"/>
          </a:p>
          <a:p>
            <a:pPr algn="ctr"/>
            <a:r>
              <a:rPr kumimoji="1" lang="en-US" altLang="ja-JP" sz="3400" dirty="0"/>
              <a:t>(</a:t>
            </a:r>
            <a:r>
              <a:rPr kumimoji="1" lang="ja-JP" altLang="en-US" sz="3400" dirty="0"/>
              <a:t>主に撮影中に苦労したこと、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映像作品として意識したこと、</a:t>
            </a:r>
            <a:endParaRPr kumimoji="1" lang="en-US" altLang="ja-JP" sz="3400" dirty="0"/>
          </a:p>
          <a:p>
            <a:pPr algn="ctr"/>
            <a:r>
              <a:rPr kumimoji="1" lang="ja-JP" altLang="en-US" sz="3400" dirty="0"/>
              <a:t>動画内のテーマになるまでの経緯</a:t>
            </a:r>
            <a:r>
              <a:rPr kumimoji="1" lang="en-US" altLang="ja-JP" sz="3400" dirty="0"/>
              <a:t>)</a:t>
            </a: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647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E4A-5540-40B4-B327-07850C74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C8FD0D-BA1C-C90C-3057-A7E28C4B0064}"/>
              </a:ext>
            </a:extLst>
          </p:cNvPr>
          <p:cNvSpPr txBox="1"/>
          <p:nvPr/>
        </p:nvSpPr>
        <p:spPr>
          <a:xfrm>
            <a:off x="-125820" y="2690842"/>
            <a:ext cx="71096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dirty="0"/>
              <a:t>ブース関連秘話</a:t>
            </a:r>
            <a:endParaRPr kumimoji="1" lang="en-US" altLang="ja-JP" sz="7200" dirty="0"/>
          </a:p>
          <a:p>
            <a:pPr algn="ctr"/>
            <a:r>
              <a:rPr kumimoji="1" lang="en-US" altLang="ja-JP" sz="5400" dirty="0"/>
              <a:t>(</a:t>
            </a:r>
            <a:r>
              <a:rPr kumimoji="1" lang="ja-JP" altLang="en-US" sz="5400" dirty="0"/>
              <a:t>主に作業中の様子、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努力したポイント、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ブース用意中の様子、</a:t>
            </a:r>
            <a:endParaRPr kumimoji="1" lang="en-US" altLang="ja-JP" sz="5400" dirty="0"/>
          </a:p>
          <a:p>
            <a:pPr algn="ctr"/>
            <a:r>
              <a:rPr kumimoji="1" lang="ja-JP" altLang="en-US" sz="5400" dirty="0"/>
              <a:t>展示中の様子</a:t>
            </a:r>
            <a:r>
              <a:rPr kumimoji="1" lang="en-US" altLang="ja-JP" sz="5400" dirty="0"/>
              <a:t>)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952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2801-07AB-E55E-4812-08923FFF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男, 写真, 雪, 女性 が含まれている画像&#10;&#10;自動的に生成された説明">
            <a:extLst>
              <a:ext uri="{FF2B5EF4-FFF2-40B4-BE49-F238E27FC236}">
                <a16:creationId xmlns:a16="http://schemas.microsoft.com/office/drawing/2014/main" id="{3816CD07-66A3-90C8-FFF0-C61FBBBE8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13"/>
            <a:ext cx="6886575" cy="412689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A588C-7F81-5DAA-C2B1-58B212D6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" y="2963374"/>
            <a:ext cx="6845605" cy="38506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82F472-D151-F24F-A4BB-62A0453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" y="6814026"/>
            <a:ext cx="6886575" cy="3491854"/>
          </a:xfrm>
          <a:prstGeom prst="rect">
            <a:avLst/>
          </a:prstGeom>
        </p:spPr>
      </p:pic>
      <p:pic>
        <p:nvPicPr>
          <p:cNvPr id="18" name="図 17" descr="手を広げる男性&#10;&#10;中程度の精度で自動的に生成された説明">
            <a:extLst>
              <a:ext uri="{FF2B5EF4-FFF2-40B4-BE49-F238E27FC236}">
                <a16:creationId xmlns:a16="http://schemas.microsoft.com/office/drawing/2014/main" id="{A604654D-2D5F-1F09-234B-D83AC3D0D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8" y="1089435"/>
            <a:ext cx="6938443" cy="584674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037E12-F4F8-AC08-B618-A167B3EA5441}"/>
              </a:ext>
            </a:extLst>
          </p:cNvPr>
          <p:cNvSpPr txBox="1"/>
          <p:nvPr/>
        </p:nvSpPr>
        <p:spPr>
          <a:xfrm>
            <a:off x="5710775" y="265958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27A2395-37A9-E446-1756-798D137B69A3}"/>
              </a:ext>
            </a:extLst>
          </p:cNvPr>
          <p:cNvSpPr txBox="1"/>
          <p:nvPr/>
        </p:nvSpPr>
        <p:spPr>
          <a:xfrm>
            <a:off x="-39473" y="4812524"/>
            <a:ext cx="1015663" cy="42473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5400" dirty="0"/>
              <a:t>なんか書くよ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89E199-6C7B-F6AD-B17B-9B57A31FE66F}"/>
              </a:ext>
            </a:extLst>
          </p:cNvPr>
          <p:cNvSpPr txBox="1"/>
          <p:nvPr/>
        </p:nvSpPr>
        <p:spPr>
          <a:xfrm>
            <a:off x="1048342" y="7710318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/>
              <a:t>チームロゴかな？</a:t>
            </a:r>
          </a:p>
        </p:txBody>
      </p:sp>
    </p:spTree>
    <p:extLst>
      <p:ext uri="{BB962C8B-B14F-4D97-AF65-F5344CB8AC3E}">
        <p14:creationId xmlns:p14="http://schemas.microsoft.com/office/powerpoint/2010/main" val="34956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08023-38D5-4086-9BB7-92420600BCA9}"/>
              </a:ext>
            </a:extLst>
          </p:cNvPr>
          <p:cNvSpPr txBox="1"/>
          <p:nvPr/>
        </p:nvSpPr>
        <p:spPr>
          <a:xfrm>
            <a:off x="241767" y="1582642"/>
            <a:ext cx="6454308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286" b="1" dirty="0">
                <a:solidFill>
                  <a:srgbClr val="FF0000"/>
                </a:solidFill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リトルフィールド小原探検隊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C7BF6D0-DD11-4847-A3C9-63FC19041587}"/>
              </a:ext>
            </a:extLst>
          </p:cNvPr>
          <p:cNvGrpSpPr/>
          <p:nvPr/>
        </p:nvGrpSpPr>
        <p:grpSpPr>
          <a:xfrm>
            <a:off x="241768" y="2745601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1FE6FE10-FFC9-47D5-A0DF-35AA5D3D78D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5408AC1-BDCD-42C6-8585-E8212DBFEFA5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754C7-46A2-44DC-802D-77B848F1C589}"/>
              </a:ext>
            </a:extLst>
          </p:cNvPr>
          <p:cNvSpPr txBox="1"/>
          <p:nvPr/>
        </p:nvSpPr>
        <p:spPr>
          <a:xfrm>
            <a:off x="2404586" y="32850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A9247-F818-486A-8CD7-311484EAA92F}"/>
              </a:ext>
            </a:extLst>
          </p:cNvPr>
          <p:cNvSpPr txBox="1"/>
          <p:nvPr/>
        </p:nvSpPr>
        <p:spPr>
          <a:xfrm>
            <a:off x="241767" y="5479216"/>
            <a:ext cx="4312327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9E42E3A-DA1A-48B7-870A-CE6F93E1CC6E}"/>
              </a:ext>
            </a:extLst>
          </p:cNvPr>
          <p:cNvSpPr txBox="1"/>
          <p:nvPr/>
        </p:nvSpPr>
        <p:spPr>
          <a:xfrm>
            <a:off x="2404586" y="7998552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F5FEB21A-EC3C-49DB-A1E4-095B533E990A}"/>
              </a:ext>
            </a:extLst>
          </p:cNvPr>
          <p:cNvGrpSpPr/>
          <p:nvPr/>
        </p:nvGrpSpPr>
        <p:grpSpPr>
          <a:xfrm>
            <a:off x="4769738" y="4939767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58DBA470-0F64-4C3D-91FD-E647CFF608F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AA10AFE-2ECD-4F27-BD5B-EAF5FEDEF8A4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E4F245-41D6-4573-A104-2A680385DF48}"/>
              </a:ext>
            </a:extLst>
          </p:cNvPr>
          <p:cNvGrpSpPr/>
          <p:nvPr/>
        </p:nvGrpSpPr>
        <p:grpSpPr>
          <a:xfrm>
            <a:off x="241766" y="7459104"/>
            <a:ext cx="1926336" cy="1660634"/>
            <a:chOff x="338475" y="1899219"/>
            <a:chExt cx="2696870" cy="2324888"/>
          </a:xfrm>
          <a:blipFill>
            <a:blip r:embed="rId3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FF4C8B64-B25F-4DCB-94F6-34E30459ED73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575FC2A-A1E1-4BB9-81C4-6600A76EF6A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64BAD4D-EB6A-4EB1-86E2-D8F0A18606B8}"/>
              </a:ext>
            </a:extLst>
          </p:cNvPr>
          <p:cNvSpPr txBox="1"/>
          <p:nvPr/>
        </p:nvSpPr>
        <p:spPr>
          <a:xfrm>
            <a:off x="925890" y="706441"/>
            <a:ext cx="5006221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429" b="1" dirty="0">
                <a:latin typeface="851チカラヅヨク-かなA" panose="02000600000000000000" pitchFamily="2" charset="-128"/>
                <a:ea typeface="851チカラヅヨク-かなA" panose="02000600000000000000" pitchFamily="2" charset="-128"/>
              </a:rPr>
              <a:t>個性豊かなメンバーたち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0F62CC-A146-48F7-BBFD-309D9A70E072}"/>
              </a:ext>
            </a:extLst>
          </p:cNvPr>
          <p:cNvSpPr txBox="1"/>
          <p:nvPr/>
        </p:nvSpPr>
        <p:spPr>
          <a:xfrm>
            <a:off x="2404586" y="2804276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No.01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27DB9E0-A38A-468D-9CEA-07D099EF9A9B}"/>
              </a:ext>
            </a:extLst>
          </p:cNvPr>
          <p:cNvSpPr txBox="1"/>
          <p:nvPr/>
        </p:nvSpPr>
        <p:spPr>
          <a:xfrm>
            <a:off x="241767" y="4939767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No.02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982AC1A-4A0F-4F1C-A88B-A88F81090191}"/>
              </a:ext>
            </a:extLst>
          </p:cNvPr>
          <p:cNvSpPr txBox="1"/>
          <p:nvPr/>
        </p:nvSpPr>
        <p:spPr>
          <a:xfrm>
            <a:off x="2397931" y="7459104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No.03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1884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E860CC7-77DD-458D-AEDD-831FA8B386A9}"/>
              </a:ext>
            </a:extLst>
          </p:cNvPr>
          <p:cNvSpPr txBox="1"/>
          <p:nvPr/>
        </p:nvSpPr>
        <p:spPr>
          <a:xfrm>
            <a:off x="487769" y="143766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EF012E-97E5-44BC-A82E-5F05D5494337}"/>
              </a:ext>
            </a:extLst>
          </p:cNvPr>
          <p:cNvSpPr txBox="1"/>
          <p:nvPr/>
        </p:nvSpPr>
        <p:spPr>
          <a:xfrm>
            <a:off x="2414104" y="367525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245F67-78DF-4932-AA9A-3CF332B018CE}"/>
              </a:ext>
            </a:extLst>
          </p:cNvPr>
          <p:cNvSpPr txBox="1"/>
          <p:nvPr/>
        </p:nvSpPr>
        <p:spPr>
          <a:xfrm>
            <a:off x="487769" y="5994174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1D88B9-7F8D-4796-A946-AAA7C098359D}"/>
              </a:ext>
            </a:extLst>
          </p:cNvPr>
          <p:cNvSpPr txBox="1"/>
          <p:nvPr/>
        </p:nvSpPr>
        <p:spPr>
          <a:xfrm>
            <a:off x="2414104" y="8149449"/>
            <a:ext cx="4117133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857" dirty="0"/>
              <a:t>紹介文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DB822AA-9E99-41A9-9EB9-DBAD9B80996B}"/>
              </a:ext>
            </a:extLst>
          </p:cNvPr>
          <p:cNvGrpSpPr/>
          <p:nvPr/>
        </p:nvGrpSpPr>
        <p:grpSpPr>
          <a:xfrm>
            <a:off x="4604901" y="94114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4" name="六角形 23">
              <a:extLst>
                <a:ext uri="{FF2B5EF4-FFF2-40B4-BE49-F238E27FC236}">
                  <a16:creationId xmlns:a16="http://schemas.microsoft.com/office/drawing/2014/main" id="{A4EC534D-4FA4-4DD7-885E-BA9026D488EB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15BC2D1-3479-418C-8E22-F6E777454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7ABAFDD-B333-48FA-830F-F970FB547275}"/>
              </a:ext>
            </a:extLst>
          </p:cNvPr>
          <p:cNvGrpSpPr/>
          <p:nvPr/>
        </p:nvGrpSpPr>
        <p:grpSpPr>
          <a:xfrm>
            <a:off x="251286" y="3096422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27" name="六角形 26">
              <a:extLst>
                <a:ext uri="{FF2B5EF4-FFF2-40B4-BE49-F238E27FC236}">
                  <a16:creationId xmlns:a16="http://schemas.microsoft.com/office/drawing/2014/main" id="{AC8D05AF-17EF-44CF-98CB-C349CC9CF127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B2793F0-554D-4CF4-88BF-850196072C4A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C8B92555-0ED7-4311-A5E5-F21B7FB5B41A}"/>
              </a:ext>
            </a:extLst>
          </p:cNvPr>
          <p:cNvGrpSpPr/>
          <p:nvPr/>
        </p:nvGrpSpPr>
        <p:grpSpPr>
          <a:xfrm>
            <a:off x="4604900" y="5411797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2E4A2AB6-D05D-4D87-AE72-F575A8B5E35C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AD00BF6-BB31-4BD2-8C08-D5EB747A7B81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69C05B1-C851-4BAB-8E1B-2FCAFBCD6DF8}"/>
              </a:ext>
            </a:extLst>
          </p:cNvPr>
          <p:cNvGrpSpPr/>
          <p:nvPr/>
        </p:nvGrpSpPr>
        <p:grpSpPr>
          <a:xfrm>
            <a:off x="326763" y="7610000"/>
            <a:ext cx="1926336" cy="1660634"/>
            <a:chOff x="338475" y="1899219"/>
            <a:chExt cx="2696870" cy="2324888"/>
          </a:xfrm>
          <a:blipFill>
            <a:blip r:embed="rId2"/>
            <a:stretch>
              <a:fillRect/>
            </a:stretch>
          </a:blipFill>
        </p:grpSpPr>
        <p:sp>
          <p:nvSpPr>
            <p:cNvPr id="33" name="六角形 32">
              <a:extLst>
                <a:ext uri="{FF2B5EF4-FFF2-40B4-BE49-F238E27FC236}">
                  <a16:creationId xmlns:a16="http://schemas.microsoft.com/office/drawing/2014/main" id="{877CFCFC-662C-480F-9EA6-484F8B3E3234}"/>
                </a:ext>
              </a:extLst>
            </p:cNvPr>
            <p:cNvSpPr/>
            <p:nvPr/>
          </p:nvSpPr>
          <p:spPr>
            <a:xfrm>
              <a:off x="338475" y="1899219"/>
              <a:ext cx="2696870" cy="232488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86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6553FBE-FB9F-465D-9F31-425B9B919B07}"/>
                </a:ext>
              </a:extLst>
            </p:cNvPr>
            <p:cNvSpPr txBox="1"/>
            <p:nvPr/>
          </p:nvSpPr>
          <p:spPr>
            <a:xfrm>
              <a:off x="669550" y="2646164"/>
              <a:ext cx="2034719" cy="8680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429" dirty="0"/>
                <a:t>写真</a:t>
              </a:r>
            </a:p>
          </p:txBody>
        </p: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2A10584-50B1-4AE6-A6B4-F9F7645CA274}"/>
              </a:ext>
            </a:extLst>
          </p:cNvPr>
          <p:cNvSpPr txBox="1"/>
          <p:nvPr/>
        </p:nvSpPr>
        <p:spPr>
          <a:xfrm>
            <a:off x="563246" y="937112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No.04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B3F08-9568-4804-9FF8-01C18FE82C27}"/>
              </a:ext>
            </a:extLst>
          </p:cNvPr>
          <p:cNvSpPr txBox="1"/>
          <p:nvPr/>
        </p:nvSpPr>
        <p:spPr>
          <a:xfrm>
            <a:off x="2414105" y="3098303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No.05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63C0D2C-C761-4BCF-8353-86A921752F6A}"/>
              </a:ext>
            </a:extLst>
          </p:cNvPr>
          <p:cNvSpPr txBox="1"/>
          <p:nvPr/>
        </p:nvSpPr>
        <p:spPr>
          <a:xfrm>
            <a:off x="563245" y="5412838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No.06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6A5F47-9E97-4D42-8E72-135F072009BA}"/>
              </a:ext>
            </a:extLst>
          </p:cNvPr>
          <p:cNvSpPr txBox="1"/>
          <p:nvPr/>
        </p:nvSpPr>
        <p:spPr>
          <a:xfrm>
            <a:off x="2404586" y="7606699"/>
            <a:ext cx="3513266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No.07</a:t>
            </a:r>
            <a:r>
              <a:rPr kumimoji="1" lang="ja-JP" altLang="en-US" sz="2286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　　名前</a:t>
            </a:r>
          </a:p>
        </p:txBody>
      </p:sp>
    </p:spTree>
    <p:extLst>
      <p:ext uri="{BB962C8B-B14F-4D97-AF65-F5344CB8AC3E}">
        <p14:creationId xmlns:p14="http://schemas.microsoft.com/office/powerpoint/2010/main" val="35720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028FC-DD8F-5E23-3724-F4EB07C8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EA810A-52D7-EEA5-00D3-936C75394DE0}"/>
              </a:ext>
            </a:extLst>
          </p:cNvPr>
          <p:cNvSpPr txBox="1"/>
          <p:nvPr/>
        </p:nvSpPr>
        <p:spPr>
          <a:xfrm>
            <a:off x="2421" y="3275617"/>
            <a:ext cx="68531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/>
              <a:t>企画考案段階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2600" dirty="0"/>
              <a:t>(</a:t>
            </a:r>
            <a:r>
              <a:rPr kumimoji="1" lang="ja-JP" altLang="en-US" sz="2600" dirty="0"/>
              <a:t>主に初期のゲーム画面のイメージや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このゲームを作ろうと思い立ったポイント、</a:t>
            </a:r>
            <a:endParaRPr kumimoji="1" lang="en-US" altLang="ja-JP" sz="2600" dirty="0"/>
          </a:p>
          <a:p>
            <a:pPr algn="ctr"/>
            <a:r>
              <a:rPr kumimoji="1" lang="ja-JP" altLang="en-US" sz="2600" dirty="0"/>
              <a:t>杭の話や企画段階から変わらなかった点</a:t>
            </a:r>
            <a:r>
              <a:rPr kumimoji="1" lang="en-US" altLang="ja-JP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34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36B3DB-781D-75B5-1349-0DE1458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 descr="水, スイミング, プー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5853CA94-0467-28CE-AE38-0A76AA686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/>
          <a:stretch/>
        </p:blipFill>
        <p:spPr>
          <a:xfrm>
            <a:off x="3789448" y="8084984"/>
            <a:ext cx="2733272" cy="1527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図 24" descr="ブルー, テーブル, 水, ケーキ が含まれている画像&#10;&#10;自動的に生成された説明">
            <a:extLst>
              <a:ext uri="{FF2B5EF4-FFF2-40B4-BE49-F238E27FC236}">
                <a16:creationId xmlns:a16="http://schemas.microsoft.com/office/drawing/2014/main" id="{5DB7A58B-198D-3C67-934E-EEC4A1AD3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" y="5872522"/>
            <a:ext cx="2738865" cy="15178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 descr="バットを手に持っている子供&#10;&#10;低い精度で自動的に生成された説明">
            <a:extLst>
              <a:ext uri="{FF2B5EF4-FFF2-40B4-BE49-F238E27FC236}">
                <a16:creationId xmlns:a16="http://schemas.microsoft.com/office/drawing/2014/main" id="{5B3E7F0B-6741-8D9B-4B7C-62436D68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/>
          <a:stretch/>
        </p:blipFill>
        <p:spPr>
          <a:xfrm>
            <a:off x="171456" y="1037705"/>
            <a:ext cx="1516285" cy="161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 descr="プールに泳いでいる魚&#10;&#10;低い精度で自動的に生成された説明">
            <a:extLst>
              <a:ext uri="{FF2B5EF4-FFF2-40B4-BE49-F238E27FC236}">
                <a16:creationId xmlns:a16="http://schemas.microsoft.com/office/drawing/2014/main" id="{7D8F83EE-16AC-8065-DF02-D8D46013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69334" r="57793"/>
          <a:stretch/>
        </p:blipFill>
        <p:spPr>
          <a:xfrm>
            <a:off x="5440934" y="5510205"/>
            <a:ext cx="1317331" cy="1324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881DC49-4A69-E33B-3952-86ED12523F54}"/>
              </a:ext>
            </a:extLst>
          </p:cNvPr>
          <p:cNvGrpSpPr/>
          <p:nvPr/>
        </p:nvGrpSpPr>
        <p:grpSpPr>
          <a:xfrm>
            <a:off x="303141" y="1"/>
            <a:ext cx="2877631" cy="1163514"/>
            <a:chOff x="365867" y="2958337"/>
            <a:chExt cx="5505824" cy="2226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図 12" descr="図形&#10;&#10;自動的に生成された説明">
              <a:extLst>
                <a:ext uri="{FF2B5EF4-FFF2-40B4-BE49-F238E27FC236}">
                  <a16:creationId xmlns:a16="http://schemas.microsoft.com/office/drawing/2014/main" id="{22A5C5C2-041F-7190-BF99-EE8FA69E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23685" y="3050906"/>
              <a:ext cx="3048006" cy="2133604"/>
            </a:xfrm>
            <a:prstGeom prst="rect">
              <a:avLst/>
            </a:prstGeom>
          </p:spPr>
        </p:pic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CBC9FE9B-157B-4B8A-C45E-652698DE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7" y="2958337"/>
              <a:ext cx="3048006" cy="2133604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EE0704E1-A27F-BB6B-943B-0901051F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 b="34843"/>
          <a:stretch/>
        </p:blipFill>
        <p:spPr>
          <a:xfrm flipH="1">
            <a:off x="4180425" y="759273"/>
            <a:ext cx="2261058" cy="184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D983CD-5584-D303-746C-1994286DD86C}"/>
              </a:ext>
            </a:extLst>
          </p:cNvPr>
          <p:cNvSpPr txBox="1"/>
          <p:nvPr/>
        </p:nvSpPr>
        <p:spPr>
          <a:xfrm>
            <a:off x="20979" y="127720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n w="3175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14300">
                    <a:schemeClr val="accent4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どきどきファンタジア" panose="02000900000000000000" pitchFamily="50" charset="-128"/>
                <a:ea typeface="どきどきファンタジア" panose="02000900000000000000" pitchFamily="50" charset="-128"/>
              </a:rPr>
              <a:t>プロトタイプ版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4F194B-01AC-F4FF-297B-89C9CFD66B54}"/>
              </a:ext>
            </a:extLst>
          </p:cNvPr>
          <p:cNvSpPr txBox="1"/>
          <p:nvPr/>
        </p:nvSpPr>
        <p:spPr>
          <a:xfrm>
            <a:off x="0" y="2495806"/>
            <a:ext cx="18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メインプログラマ・髙山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029346-17A7-B87F-34D7-348963DD9261}"/>
              </a:ext>
            </a:extLst>
          </p:cNvPr>
          <p:cNvSpPr txBox="1"/>
          <p:nvPr/>
        </p:nvSpPr>
        <p:spPr>
          <a:xfrm>
            <a:off x="1457323" y="949038"/>
            <a:ext cx="53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まず制作したのはゲームの要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氷のアルゴリズム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2" name="図 11" descr="巣蜜 が含まれている画像&#10;&#10;自動的に生成された説明">
            <a:extLst>
              <a:ext uri="{FF2B5EF4-FFF2-40B4-BE49-F238E27FC236}">
                <a16:creationId xmlns:a16="http://schemas.microsoft.com/office/drawing/2014/main" id="{800A0286-B9DB-1623-CD6B-7F4689641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3" y="2753432"/>
            <a:ext cx="2058149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C0E20A78-EF4F-7872-0545-91895C42E2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6" y="2772805"/>
            <a:ext cx="2316900" cy="169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D5A4C8B8-D84C-B57E-0C94-C26F1B85EE53}"/>
              </a:ext>
            </a:extLst>
          </p:cNvPr>
          <p:cNvSpPr/>
          <p:nvPr/>
        </p:nvSpPr>
        <p:spPr>
          <a:xfrm>
            <a:off x="2026922" y="3003833"/>
            <a:ext cx="632899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05F87E8-8EB5-0796-991F-91857D81022E}"/>
              </a:ext>
            </a:extLst>
          </p:cNvPr>
          <p:cNvSpPr txBox="1"/>
          <p:nvPr/>
        </p:nvSpPr>
        <p:spPr>
          <a:xfrm>
            <a:off x="4842616" y="2742325"/>
            <a:ext cx="205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←当時の開発画面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前回制作したゲームのモデルを流用している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氷も仮のポリゴン</a:t>
            </a:r>
            <a:endParaRPr kumimoji="1" lang="en-US" altLang="ja-JP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C9925F-98A0-5990-F0D0-3B2B28EEDCDF}"/>
              </a:ext>
            </a:extLst>
          </p:cNvPr>
          <p:cNvSpPr txBox="1"/>
          <p:nvPr/>
        </p:nvSpPr>
        <p:spPr>
          <a:xfrm>
            <a:off x="71440" y="4793871"/>
            <a:ext cx="590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突っついた</a:t>
            </a:r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氷の間のみ壊す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8403A27-E6F1-CD79-A09D-746CD4C61D59}"/>
              </a:ext>
            </a:extLst>
          </p:cNvPr>
          <p:cNvSpPr txBox="1"/>
          <p:nvPr/>
        </p:nvSpPr>
        <p:spPr>
          <a:xfrm>
            <a:off x="71440" y="5440202"/>
            <a:ext cx="668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今回のシステムは</a:t>
            </a:r>
            <a:r>
              <a:rPr kumimoji="1" lang="ja-JP" altLang="en-US" sz="20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再帰関数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を用いることで実装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FB7AB5A-E2B8-54B2-3ECB-95DD4E31763E}"/>
              </a:ext>
            </a:extLst>
          </p:cNvPr>
          <p:cNvSpPr txBox="1"/>
          <p:nvPr/>
        </p:nvSpPr>
        <p:spPr>
          <a:xfrm>
            <a:off x="2758032" y="5851133"/>
            <a:ext cx="3764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この後に</a:t>
            </a:r>
            <a:r>
              <a:rPr kumimoji="1" lang="ja-JP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壊せない氷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や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rgbClr val="92D050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ギミック付の氷</a:t>
            </a:r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を追加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アルゴリズムの修正は続く</a:t>
            </a:r>
            <a:r>
              <a:rPr kumimoji="1" lang="en-US" altLang="ja-JP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5CD5B1A-07F2-4EE7-254E-6D8A6F13EC56}"/>
              </a:ext>
            </a:extLst>
          </p:cNvPr>
          <p:cNvSpPr txBox="1"/>
          <p:nvPr/>
        </p:nvSpPr>
        <p:spPr>
          <a:xfrm>
            <a:off x="2273023" y="7338930"/>
            <a:ext cx="451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3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初パズルゲーム</a:t>
            </a:r>
            <a:r>
              <a:rPr kumimoji="1" lang="ja-JP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制作</a:t>
            </a:r>
            <a:endParaRPr kumimoji="1" lang="en-US" altLang="ja-JP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9A5FFC-5C4D-C954-61EA-F2B4F301006F}"/>
              </a:ext>
            </a:extLst>
          </p:cNvPr>
          <p:cNvSpPr txBox="1"/>
          <p:nvPr/>
        </p:nvSpPr>
        <p:spPr>
          <a:xfrm>
            <a:off x="1457324" y="1821016"/>
            <a:ext cx="26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一番最初に実装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一番頭を使う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8" name="図 2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ED13B70C-8120-BE82-D727-DF3C1E9AA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2" y="8187928"/>
            <a:ext cx="2456826" cy="1438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1029873-521B-8338-F78B-754D72E8F927}"/>
              </a:ext>
            </a:extLst>
          </p:cNvPr>
          <p:cNvSpPr txBox="1"/>
          <p:nvPr/>
        </p:nvSpPr>
        <p:spPr>
          <a:xfrm>
            <a:off x="-254660" y="7933094"/>
            <a:ext cx="4380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ロボットのアクションゲームから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AD523AF-A4DB-321A-3C1B-F9F724788CF2}"/>
              </a:ext>
            </a:extLst>
          </p:cNvPr>
          <p:cNvSpPr txBox="1"/>
          <p:nvPr/>
        </p:nvSpPr>
        <p:spPr>
          <a:xfrm>
            <a:off x="3104572" y="9505890"/>
            <a:ext cx="385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可愛いペンギンのパズルゲーム</a:t>
            </a:r>
            <a:endParaRPr kumimoji="1" lang="en-US" altLang="ja-JP" sz="2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8" name="矢印: 右 37">
            <a:extLst>
              <a:ext uri="{FF2B5EF4-FFF2-40B4-BE49-F238E27FC236}">
                <a16:creationId xmlns:a16="http://schemas.microsoft.com/office/drawing/2014/main" id="{5CA86240-A9B2-5081-8094-23059C2818F9}"/>
              </a:ext>
            </a:extLst>
          </p:cNvPr>
          <p:cNvSpPr/>
          <p:nvPr/>
        </p:nvSpPr>
        <p:spPr>
          <a:xfrm>
            <a:off x="2916154" y="8323451"/>
            <a:ext cx="933875" cy="119219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55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353A-26D3-1841-0AFA-16011FF8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C09CE8-E862-6C34-97F8-FB9D9885D3B7}"/>
              </a:ext>
            </a:extLst>
          </p:cNvPr>
          <p:cNvSpPr txBox="1"/>
          <p:nvPr/>
        </p:nvSpPr>
        <p:spPr>
          <a:xfrm>
            <a:off x="-74523" y="2506176"/>
            <a:ext cx="700704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α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主にゲーム画面、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アザラシの変更、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海流と氷の動きの兼ね合い、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氷のアルゴリズムの苦悩、難関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頑張ったポイント</a:t>
            </a:r>
            <a:r>
              <a:rPr kumimoji="1" lang="en-US" altLang="ja-JP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8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C3B0-A1F6-6ED8-1D47-96FEDD39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E17981-737A-4F4C-C556-54E0C8BFE669}"/>
              </a:ext>
            </a:extLst>
          </p:cNvPr>
          <p:cNvSpPr txBox="1"/>
          <p:nvPr/>
        </p:nvSpPr>
        <p:spPr>
          <a:xfrm>
            <a:off x="-48875" y="1705957"/>
            <a:ext cx="6955750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1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主にペンギンの動き、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氷のアルゴリズムの進化、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海の表現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26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B986-4161-E89B-FB30-EA86795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8509C44-6FD3-A23F-B6F3-95D76A187D16}"/>
              </a:ext>
            </a:extLst>
          </p:cNvPr>
          <p:cNvSpPr txBox="1"/>
          <p:nvPr/>
        </p:nvSpPr>
        <p:spPr>
          <a:xfrm>
            <a:off x="97800" y="1705957"/>
            <a:ext cx="6662401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β</a:t>
            </a:r>
            <a:r>
              <a:rPr kumimoji="1" lang="ja-JP" altLang="en-US" sz="8000" dirty="0"/>
              <a:t>版段階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8000" dirty="0"/>
              <a:t>2</a:t>
            </a:r>
            <a:r>
              <a:rPr kumimoji="1" lang="ja-JP" altLang="en-US" sz="8000" dirty="0"/>
              <a:t>ページ目</a:t>
            </a:r>
            <a:endParaRPr kumimoji="1" lang="en-US" altLang="ja-JP" sz="8000" dirty="0"/>
          </a:p>
          <a:p>
            <a:pPr algn="ctr"/>
            <a:r>
              <a:rPr kumimoji="1" lang="en-US" altLang="ja-JP" sz="3800" dirty="0"/>
              <a:t>(</a:t>
            </a:r>
            <a:r>
              <a:rPr kumimoji="1" lang="ja-JP" altLang="en-US" sz="3800" dirty="0"/>
              <a:t>主にマルチプレイでの問題点</a:t>
            </a:r>
            <a:endParaRPr kumimoji="1" lang="en-US" altLang="ja-JP" sz="3800" dirty="0"/>
          </a:p>
          <a:p>
            <a:pPr algn="ctr"/>
            <a:r>
              <a:rPr kumimoji="1" lang="ja-JP" altLang="en-US" sz="3800" dirty="0"/>
              <a:t>海流の向きの伝え方や</a:t>
            </a:r>
            <a:endParaRPr kumimoji="1" lang="en-US" altLang="ja-JP" sz="3800" dirty="0"/>
          </a:p>
          <a:p>
            <a:pPr algn="ctr"/>
            <a:r>
              <a:rPr kumimoji="1" lang="ja-JP" altLang="en-US" sz="4000" dirty="0"/>
              <a:t>敵の動きについて</a:t>
            </a:r>
            <a:r>
              <a:rPr kumimoji="1" lang="en-US" altLang="ja-JP" sz="3800" dirty="0"/>
              <a:t>)</a:t>
            </a:r>
            <a:endParaRPr kumimoji="1" lang="ja-JP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76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F183F-E36C-6641-1B7B-C4CDF1CC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A52B77-2FC6-A0A2-2C6E-2B3B586CC7F9}"/>
              </a:ext>
            </a:extLst>
          </p:cNvPr>
          <p:cNvSpPr txBox="1"/>
          <p:nvPr/>
        </p:nvSpPr>
        <p:spPr>
          <a:xfrm>
            <a:off x="-48875" y="2321510"/>
            <a:ext cx="6955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/>
              <a:t>Master</a:t>
            </a:r>
            <a:r>
              <a:rPr kumimoji="1" lang="ja-JP" altLang="en-US" sz="8000" dirty="0"/>
              <a:t>版</a:t>
            </a:r>
            <a:endParaRPr kumimoji="1" lang="en-US" altLang="ja-JP" sz="8000" dirty="0"/>
          </a:p>
          <a:p>
            <a:pPr algn="ctr"/>
            <a:r>
              <a:rPr kumimoji="1" lang="ja-JP" altLang="en-US" sz="8000" dirty="0"/>
              <a:t>制作秘話</a:t>
            </a:r>
            <a:endParaRPr kumimoji="1" lang="en-US" altLang="ja-JP" sz="8000" dirty="0"/>
          </a:p>
          <a:p>
            <a:pPr algn="ctr"/>
            <a:r>
              <a:rPr kumimoji="1" lang="en-US" altLang="ja-JP" sz="4400" dirty="0"/>
              <a:t>(</a:t>
            </a:r>
            <a:r>
              <a:rPr kumimoji="1" lang="ja-JP" altLang="en-US" sz="4400" dirty="0"/>
              <a:t>主に最後の調整、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海、南極の細かい表現、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今思えばもっとできたこと</a:t>
            </a:r>
            <a:endParaRPr kumimoji="1" lang="en-US" altLang="ja-JP" sz="4400" dirty="0"/>
          </a:p>
          <a:p>
            <a:pPr algn="ctr"/>
            <a:r>
              <a:rPr kumimoji="1" lang="ja-JP" altLang="en-US" sz="4400" dirty="0"/>
              <a:t>挑戦して良かったこと</a:t>
            </a:r>
            <a:r>
              <a:rPr kumimoji="1" lang="en-US" altLang="ja-JP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1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348</Words>
  <Application>Microsoft Office PowerPoint</Application>
  <PresentationFormat>A4 210 x 297 mm</PresentationFormat>
  <Paragraphs>83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1" baseType="lpstr">
      <vt:lpstr>851チカラヅヨク-かなA</vt:lpstr>
      <vt:lpstr>HGS創英角ｺﾞｼｯｸUB</vt:lpstr>
      <vt:lpstr>HG創英角ｺﾞｼｯｸUB</vt:lpstr>
      <vt:lpstr>どきどきファンタジア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221134@st.yoshida-g.ac.jp</dc:creator>
  <cp:lastModifiedBy>桃也 高山</cp:lastModifiedBy>
  <cp:revision>260</cp:revision>
  <dcterms:created xsi:type="dcterms:W3CDTF">2025-02-03T00:23:10Z</dcterms:created>
  <dcterms:modified xsi:type="dcterms:W3CDTF">2025-02-04T01:10:20Z</dcterms:modified>
</cp:coreProperties>
</file>